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  <p:embeddedFont>
      <p:font typeface="Roboto Mono" panose="00000009000000000000" pitchFamily="49" charset="0"/>
      <p:regular r:id="rId43"/>
      <p:bold r:id="rId44"/>
      <p:italic r:id="rId45"/>
      <p:boldItalic r:id="rId46"/>
    </p:embeddedFont>
    <p:embeddedFont>
      <p:font typeface="Source Sans Pro" panose="020B0503030403020204" pitchFamily="3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3853ea819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33853ea81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3853ea819_0_4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33853ea81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3853ea819_0_4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33853ea81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3853ea819_0_5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33853ea81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3853ea819_0_1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33853ea81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3853ea819_0_6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33853ea81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3853ea819_0_7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33853ea81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3853ea819_0_7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33853ea81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3853ea819_0_8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33853ea81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3853ea819_0_9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33853ea81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3853ea819_0_11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33853ea81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3853ea819_0_9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33853ea81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3853ea819_0_10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33853ea81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3853ea819_0_12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33853ea81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3853ea819_0_13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33853ea81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3853ea819_0_14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33853ea819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3853ea819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33853ea8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fc23c88c5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2fc23c88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fc23c88c5_0_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2fc23c88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3853ea819_0_1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33853ea81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3853ea819_0_2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33853ea81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3853ea819_0_2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33853ea81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Lists with CodeBot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275" y="910825"/>
            <a:ext cx="6010974" cy="57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Now combine the code in the main program with the function, so you have one function, and call that one function in the main program.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No parameter is needed.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Run the code and make sure it works before continuing to the next step. 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50" y="972277"/>
            <a:ext cx="5850625" cy="57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 the function, get a beep from the list.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Replace the </a:t>
            </a:r>
            <a:r>
              <a:rPr lang="en-US" sz="2800" b="1"/>
              <a:t>(440)</a:t>
            </a:r>
            <a:r>
              <a:rPr lang="en-US" sz="2800"/>
              <a:t> in </a:t>
            </a:r>
            <a:r>
              <a:rPr lang="en-US" sz="2800" b="1"/>
              <a:t>spkr.pitch()</a:t>
            </a:r>
            <a:r>
              <a:rPr lang="en-US" sz="2800"/>
              <a:t> with a beep from the list, using the index.</a:t>
            </a:r>
            <a:endParaRPr sz="2800"/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t="33501" r="16991" b="11161"/>
          <a:stretch/>
        </p:blipFill>
        <p:spPr>
          <a:xfrm>
            <a:off x="858125" y="2477125"/>
            <a:ext cx="5871600" cy="41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/>
          <p:nvPr/>
        </p:nvSpPr>
        <p:spPr>
          <a:xfrm>
            <a:off x="2320925" y="3981750"/>
            <a:ext cx="3178200" cy="570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Run the code. Press BTN-0.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should see the LEDs light in order, and the beeps play in order. </a:t>
            </a:r>
            <a:endParaRPr sz="2800"/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t="33501" r="16991" b="11161"/>
          <a:stretch/>
        </p:blipFill>
        <p:spPr>
          <a:xfrm>
            <a:off x="858125" y="2477125"/>
            <a:ext cx="5871600" cy="41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/>
          <p:nvPr/>
        </p:nvSpPr>
        <p:spPr>
          <a:xfrm>
            <a:off x="2353150" y="3662025"/>
            <a:ext cx="3273900" cy="357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Let’s access an element in a list a different way – randomly.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Define another function for this task.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This function will not require the user to push a button; it will just play random beeps.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Include a comment that describes what this function does. 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Algorithm: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Initialize a count variable to 0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Start a while loop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Get a random number for the index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the random number to access an element in the list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the element to sound a beep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Increment the count variable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Try writing this code on your own.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Your code should look similar to this. 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decide the length of the while loop.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decide the random number range for the index. I used the length of my list. </a:t>
            </a:r>
            <a:endParaRPr sz="28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03" y="2976125"/>
            <a:ext cx="5857375" cy="36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Changes we can make: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Get a random number for the while loop 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decide the range for the random looping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930" y="2675325"/>
            <a:ext cx="6548974" cy="36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>
            <a:off x="1982950" y="3633325"/>
            <a:ext cx="4846500" cy="72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Changes we can make: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random library has a method that selects a random element in a list.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 this method to reduce code. 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06" y="3134950"/>
            <a:ext cx="6718750" cy="32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/>
          <p:nvPr/>
        </p:nvSpPr>
        <p:spPr>
          <a:xfrm>
            <a:off x="2458100" y="4760825"/>
            <a:ext cx="4799100" cy="45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used a list in two programs during Mission 6: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 b="1" i="1"/>
              <a:t>CheckLines</a:t>
            </a:r>
            <a:endParaRPr b="1" i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List:  detected</a:t>
            </a:r>
            <a:endParaRPr>
              <a:solidFill>
                <a:srgbClr val="43434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b="1" i="1"/>
              <a:t>LineFollow1</a:t>
            </a:r>
            <a:endParaRPr b="1" i="1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List:  sensors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Tuple (similar to a list):  vals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Open the programs and review how the lists were used in each program.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Change the main program to call this function.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code several times.</a:t>
            </a:r>
            <a:endParaRPr sz="24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/>
              <a:t>You should hear random beeps. If a beep is longer, it was randomly selected twice in a row.</a:t>
            </a:r>
            <a:r>
              <a:rPr lang="en-US" sz="2800"/>
              <a:t>  </a:t>
            </a:r>
            <a:endParaRPr sz="2800"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675" y="2900900"/>
            <a:ext cx="6104825" cy="35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/>
          <p:nvPr/>
        </p:nvSpPr>
        <p:spPr>
          <a:xfrm>
            <a:off x="861350" y="5838400"/>
            <a:ext cx="4067400" cy="74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Let’s access an element in a list randomly, using a different control structure.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Replace the </a:t>
            </a:r>
            <a:r>
              <a:rPr lang="en-US" sz="2800" b="1"/>
              <a:t>while loop</a:t>
            </a:r>
            <a:r>
              <a:rPr lang="en-US" sz="2800"/>
              <a:t> with a </a:t>
            </a:r>
            <a:r>
              <a:rPr lang="en-US" sz="2800" b="1"/>
              <a:t>for loop</a:t>
            </a:r>
            <a:r>
              <a:rPr lang="en-US" sz="2800"/>
              <a:t>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 </a:t>
            </a:r>
            <a:r>
              <a:rPr lang="en-US" sz="2800" b="1"/>
              <a:t>for loop</a:t>
            </a:r>
            <a:r>
              <a:rPr lang="en-US" sz="2800"/>
              <a:t> is a specialized while loop that embeds the counter so you don’t have to code it. 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Define another function for this example.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Include a comment that describes what the function does.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code will be almost exactly the same as the last function, but you don’t need a count variable defined and incremented.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Notice how similar the two functions are.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for loop shortens the code by 2 lines, and also eliminates the possible error of forgetting to increment the counter. 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25" y="3066529"/>
            <a:ext cx="6133806" cy="34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/>
          <p:nvPr/>
        </p:nvSpPr>
        <p:spPr>
          <a:xfrm>
            <a:off x="1982975" y="3951824"/>
            <a:ext cx="4466400" cy="41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Change the main program to call this function.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code several times. </a:t>
            </a:r>
            <a:endParaRPr sz="24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/>
              <a:t>You should hear random beeps. If a beep is longer, it was randomly selected twice in a row.</a:t>
            </a:r>
            <a:r>
              <a:rPr lang="en-US" sz="2800"/>
              <a:t>  </a:t>
            </a:r>
            <a:endParaRPr sz="2800"/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25" y="2927379"/>
            <a:ext cx="6133806" cy="34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/>
          <p:nvPr/>
        </p:nvSpPr>
        <p:spPr>
          <a:xfrm>
            <a:off x="704075" y="5710276"/>
            <a:ext cx="3807300" cy="698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You now have three ways to use a list in a CodeBot program: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Accessing an element by index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Accessing an element randomly using a while loop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Accessing an element randomly using a for loop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this program as your own personal library. When you need to use a list and access an element, you can refer to this code, if needed.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Challenge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Give it a try!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Open the </a:t>
            </a:r>
            <a:r>
              <a:rPr lang="en-US" sz="2800" b="1" i="1"/>
              <a:t>SweepLEDs</a:t>
            </a:r>
            <a:r>
              <a:rPr lang="en-US" sz="2800"/>
              <a:t> program from Mission 4.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Define (create) a list of beeps.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Choose one:</a:t>
            </a:r>
            <a:endParaRPr sz="2800"/>
          </a:p>
          <a:p>
            <a:pPr marL="91440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○"/>
            </a:pPr>
            <a:r>
              <a:rPr lang="en-US" sz="2800">
                <a:solidFill>
                  <a:srgbClr val="434343"/>
                </a:solidFill>
              </a:rPr>
              <a:t>Modify the </a:t>
            </a:r>
            <a:r>
              <a:rPr lang="en-US" sz="2800" b="1">
                <a:solidFill>
                  <a:srgbClr val="434343"/>
                </a:solidFill>
              </a:rPr>
              <a:t>count_guests()</a:t>
            </a:r>
            <a:r>
              <a:rPr lang="en-US" sz="2800">
                <a:solidFill>
                  <a:srgbClr val="434343"/>
                </a:solidFill>
              </a:rPr>
              <a:t> function to access a beep using its index when a guest is counted.</a:t>
            </a:r>
            <a:endParaRPr sz="2800">
              <a:solidFill>
                <a:srgbClr val="434343"/>
              </a:solidFill>
            </a:endParaRPr>
          </a:p>
          <a:p>
            <a:pPr marL="91440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Char char="○"/>
            </a:pPr>
            <a:r>
              <a:rPr lang="en-US" sz="2800">
                <a:solidFill>
                  <a:srgbClr val="434343"/>
                </a:solidFill>
              </a:rPr>
              <a:t>Modify the </a:t>
            </a:r>
            <a:r>
              <a:rPr lang="en-US" sz="2800" b="1">
                <a:solidFill>
                  <a:srgbClr val="434343"/>
                </a:solidFill>
              </a:rPr>
              <a:t>count_guests()</a:t>
            </a:r>
            <a:r>
              <a:rPr lang="en-US" sz="2800">
                <a:solidFill>
                  <a:srgbClr val="434343"/>
                </a:solidFill>
              </a:rPr>
              <a:t> function to access a beep randomly when a guest is counted.</a:t>
            </a:r>
            <a:endParaRPr sz="2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Submit the </a:t>
            </a:r>
            <a:r>
              <a:rPr lang="en-US" sz="3200" b="1" i="1">
                <a:solidFill>
                  <a:srgbClr val="434343"/>
                </a:solidFill>
              </a:rPr>
              <a:t>PythonLists1</a:t>
            </a:r>
            <a:r>
              <a:rPr lang="en-US" sz="3200">
                <a:solidFill>
                  <a:srgbClr val="434343"/>
                </a:solidFill>
              </a:rPr>
              <a:t> program and the modified </a:t>
            </a:r>
            <a:r>
              <a:rPr lang="en-US" sz="3200" b="1" i="1">
                <a:solidFill>
                  <a:srgbClr val="434343"/>
                </a:solidFill>
              </a:rPr>
              <a:t>SweepLEDs</a:t>
            </a:r>
            <a:r>
              <a:rPr lang="en-US" sz="3200">
                <a:solidFill>
                  <a:srgbClr val="434343"/>
                </a:solidFill>
              </a:rPr>
              <a:t> program to your teacher.</a:t>
            </a:r>
            <a:endParaRPr sz="3200">
              <a:solidFill>
                <a:srgbClr val="434343"/>
              </a:solidFill>
            </a:endParaRPr>
          </a:p>
          <a:p>
            <a:pPr marL="91440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Char char="○"/>
            </a:pPr>
            <a:r>
              <a:rPr lang="en-US" sz="3200">
                <a:solidFill>
                  <a:srgbClr val="434343"/>
                </a:solidFill>
              </a:rPr>
              <a:t>Complete the wrap-up questions in the assignment.</a:t>
            </a:r>
            <a:endParaRPr sz="32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Getting Started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Create a new program that will define and use a list.</a:t>
            </a:r>
            <a:endParaRPr sz="32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Use the sandbox.</a:t>
            </a:r>
            <a:endParaRPr sz="29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Start a new file </a:t>
            </a:r>
            <a:r>
              <a:rPr lang="en-US" sz="2900" b="1" i="1"/>
              <a:t>PythonLists1</a:t>
            </a:r>
            <a:endParaRPr sz="2900" b="1" i="1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Import the botcore, time and random libraries.</a:t>
            </a:r>
            <a:endParaRPr sz="29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850" y="3748910"/>
            <a:ext cx="4851375" cy="25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Getting Started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Define your first list</a:t>
            </a:r>
            <a:endParaRPr sz="2900"/>
          </a:p>
          <a:p>
            <a:pPr marL="457200" lvl="0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Define a list of frequencies for a CodeBot beep.</a:t>
            </a:r>
            <a:endParaRPr sz="2900"/>
          </a:p>
          <a:p>
            <a:pPr marL="914400" lvl="1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You can have as many frequencies as you want (the list can be of any length).</a:t>
            </a:r>
            <a:endParaRPr sz="2900"/>
          </a:p>
          <a:p>
            <a:pPr marL="914400" lvl="1" indent="-412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Lists are usually defined near the top of code.</a:t>
            </a:r>
            <a:endParaRPr sz="29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7" y="4102950"/>
            <a:ext cx="8520601" cy="98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42100" y="212375"/>
            <a:ext cx="8390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Getting Started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42100" y="4279150"/>
            <a:ext cx="70755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code segment shows an example of the beeps list. Your list can have different frequencies than the ones shown, and a different number of frequencies. </a:t>
            </a:r>
            <a:endParaRPr sz="2200" i="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88" y="1242032"/>
            <a:ext cx="8259825" cy="2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 your practice with lists, you learned how to access a single element in a list using an index.</a:t>
            </a:r>
            <a:endParaRPr sz="32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Write a function that access an element in a list using its index.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Functions are usually defined just below global variables and lists.</a:t>
            </a:r>
            <a:endParaRPr sz="2800"/>
          </a:p>
          <a:p>
            <a:pPr marL="4572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Include a comment that describes what this function does.</a:t>
            </a:r>
            <a:endParaRPr sz="280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This function will use the counting function from the </a:t>
            </a:r>
            <a:r>
              <a:rPr lang="en-US" sz="3200" b="1" i="1"/>
              <a:t>SweepLEDs</a:t>
            </a:r>
            <a:r>
              <a:rPr lang="en-US" sz="3200"/>
              <a:t> program (Animatronics).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Open the program and review the </a:t>
            </a:r>
            <a:r>
              <a:rPr lang="en-US" sz="3200" b="1"/>
              <a:t>if statement</a:t>
            </a:r>
            <a:r>
              <a:rPr lang="en-US" sz="3200"/>
              <a:t> used for counting and the </a:t>
            </a:r>
            <a:r>
              <a:rPr lang="en-US" sz="3200" b="1"/>
              <a:t>function</a:t>
            </a:r>
            <a:r>
              <a:rPr lang="en-US" sz="3200"/>
              <a:t> it calls to count the number of guests.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SweepLEDs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If statement used for counting guests:</a:t>
            </a: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Function it calls:</a:t>
            </a:r>
            <a:endParaRPr sz="3200"/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431" y="1604606"/>
            <a:ext cx="4148025" cy="18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/>
          <p:nvPr/>
        </p:nvSpPr>
        <p:spPr>
          <a:xfrm>
            <a:off x="1507800" y="2017800"/>
            <a:ext cx="3294300" cy="38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725" y="4305075"/>
            <a:ext cx="4796425" cy="23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Using a List: Example #1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Copy and paste both the </a:t>
            </a:r>
            <a:r>
              <a:rPr lang="en-US" sz="3200" b="1"/>
              <a:t>if statement</a:t>
            </a:r>
            <a:r>
              <a:rPr lang="en-US" sz="3200"/>
              <a:t> and the </a:t>
            </a:r>
            <a:r>
              <a:rPr lang="en-US" sz="3200" b="1"/>
              <a:t>function</a:t>
            </a:r>
            <a:r>
              <a:rPr lang="en-US" sz="3200"/>
              <a:t> into the </a:t>
            </a:r>
            <a:r>
              <a:rPr lang="en-US" sz="3200" b="1" i="1"/>
              <a:t>PythonLists1 </a:t>
            </a:r>
            <a:r>
              <a:rPr lang="en-US" sz="3200"/>
              <a:t>program.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a </a:t>
            </a:r>
            <a:r>
              <a:rPr lang="en-US" sz="2800" b="1"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r>
              <a:rPr lang="en-US" sz="3200"/>
              <a:t> loop in the Main Program.</a:t>
            </a:r>
            <a:endParaRPr sz="3200"/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Run the code and make sure it works before continuing to the next step.</a:t>
            </a:r>
            <a:endParaRPr sz="3200"/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Microsoft Office PowerPoint</Application>
  <PresentationFormat>On-screen Show (4:3)</PresentationFormat>
  <Paragraphs>115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Proxima Nova</vt:lpstr>
      <vt:lpstr>Montserrat</vt:lpstr>
      <vt:lpstr>Raleway</vt:lpstr>
      <vt:lpstr>Roboto Mono</vt:lpstr>
      <vt:lpstr>Noto Sans Symbols</vt:lpstr>
      <vt:lpstr>Source Sans Pro</vt:lpstr>
      <vt:lpstr>Plum</vt:lpstr>
      <vt:lpstr>Lists with CodeBot</vt:lpstr>
      <vt:lpstr>Warm-up</vt:lpstr>
      <vt:lpstr>Using a List: Getting Started</vt:lpstr>
      <vt:lpstr>Using a List: Getting Started</vt:lpstr>
      <vt:lpstr>Using a List: Getting Started</vt:lpstr>
      <vt:lpstr>Using a List: Example #1</vt:lpstr>
      <vt:lpstr>Using a List: Example #1</vt:lpstr>
      <vt:lpstr>Using a List: SweepLEDs</vt:lpstr>
      <vt:lpstr>Using a List: Example #1</vt:lpstr>
      <vt:lpstr>Using a List: Example #1</vt:lpstr>
      <vt:lpstr>Using a List: Example #1</vt:lpstr>
      <vt:lpstr>Using a List: Example #1</vt:lpstr>
      <vt:lpstr>Using a List: Example #1</vt:lpstr>
      <vt:lpstr>Using a List: Example #1</vt:lpstr>
      <vt:lpstr>Using a List: Example #2</vt:lpstr>
      <vt:lpstr>Using a List: Example #2</vt:lpstr>
      <vt:lpstr>Using a List: Example #2</vt:lpstr>
      <vt:lpstr>Using a List: Example #2</vt:lpstr>
      <vt:lpstr>Using a List: Example #2</vt:lpstr>
      <vt:lpstr>Using a List: Example #2</vt:lpstr>
      <vt:lpstr>Using a List: Example #3</vt:lpstr>
      <vt:lpstr>Using a List: Example #3</vt:lpstr>
      <vt:lpstr>Using a List: Example #3</vt:lpstr>
      <vt:lpstr>Using a List: Challenge</vt:lpstr>
      <vt:lpstr>Using a List: Challenge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2025-05-19T00:51:19Z</dcterms:modified>
</cp:coreProperties>
</file>